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210" r:id="rId2"/>
    <p:sldId id="1212" r:id="rId3"/>
    <p:sldId id="1213" r:id="rId4"/>
    <p:sldId id="1217" r:id="rId5"/>
    <p:sldId id="1218" r:id="rId6"/>
    <p:sldId id="1219" r:id="rId7"/>
    <p:sldId id="1220" r:id="rId8"/>
    <p:sldId id="1224" r:id="rId9"/>
    <p:sldId id="1221" r:id="rId10"/>
    <p:sldId id="1222" r:id="rId11"/>
    <p:sldId id="1223" r:id="rId12"/>
    <p:sldId id="1227" r:id="rId13"/>
  </p:sldIdLst>
  <p:sldSz cx="24387175" cy="13717588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era Pro" charset="0"/>
      <p:regular r:id="rId20"/>
      <p:bold r:id="rId21"/>
      <p:italic r:id="rId22"/>
      <p:boldItalic r:id="rId23"/>
    </p:embeddedFont>
    <p:embeddedFont>
      <p:font typeface="Cera Pro Medium" charset="0"/>
      <p:regular r:id="rId24"/>
      <p:italic r:id="rId25"/>
    </p:embeddedFont>
    <p:embeddedFont>
      <p:font typeface="Verdana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пользователь Microsoft Office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8F"/>
    <a:srgbClr val="4F1C92"/>
    <a:srgbClr val="EFF2F6"/>
    <a:srgbClr val="8297A2"/>
    <a:srgbClr val="3C1271"/>
    <a:srgbClr val="AF207F"/>
    <a:srgbClr val="E6EAEC"/>
    <a:srgbClr val="3D1272"/>
    <a:srgbClr val="E8EA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65" autoAdjust="0"/>
    <p:restoredTop sz="94196" autoAdjust="0"/>
  </p:normalViewPr>
  <p:slideViewPr>
    <p:cSldViewPr>
      <p:cViewPr>
        <p:scale>
          <a:sx n="38" d="100"/>
          <a:sy n="38" d="100"/>
        </p:scale>
        <p:origin x="-888" y="-7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24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42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42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1" y="4554538"/>
            <a:ext cx="4122788" cy="4537075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21014095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85BFF11-F259-C34E-8768-6DE90871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5235DE18-0DDD-324A-8CD7-767F9F7E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26B42E-88AA-CA43-AF96-725F22F75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0CA2C06-1F75-FD4A-B09B-9264F6B144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3FBC652-E18D-2147-AF27-6674DF55B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290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-3" y="4554538"/>
            <a:ext cx="24387173" cy="45370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21014095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60B2AAA5-4E7E-3A4B-857A-CE3844A5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9F62399-A5E0-1B4B-8E97-3267233F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3DD53A-92C1-514E-93DA-3FE97B332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FD11B4-AF91-FB4C-B93C-74F33FF0CC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5DC2BDA-C8FC-7642-82A9-5FA79BDB7B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229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6914031"/>
            <a:ext cx="9001001" cy="6554304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3025599"/>
            <a:ext cx="15841761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2106266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4A289F-4427-4041-9A22-6D3C99E74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87501E9-EDB8-A342-8661-7DC965E5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F268B4B4-5C34-B442-8AAC-2B8A1F76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E60F4BB-24E9-6E41-A202-B2243072A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9A18573-B53C-AB42-BD95-2F241EEF3E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87D9F5D-C790-0140-9078-AC8FA8DECC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63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273708" y="5418634"/>
            <a:ext cx="9721080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1161241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3273707" y="9109919"/>
            <a:ext cx="9721080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6091237" y="5418634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7" y="9091613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12DF192E-0288-6845-80E4-24B7799D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95445BD2-B680-E14A-A3FB-90F8F824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D24F85D-3AE3-184B-9B3E-F335153CE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A7299AC-C603-DB42-9C62-19108320EF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C682F83-A48A-414A-8212-C188315DC7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85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273708" y="6335861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3273707" y="10027146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3282462" y="2644576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7" y="6335861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091237" y="10008840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6091237" y="2644576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E8C98F18-36E9-234B-85E7-A77182C7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6DC28A99-6C09-1A48-87BA-791FBD66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7BBCCBE-7823-DB4A-96A5-153329751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52A5117-84FF-A44C-8C49-9D0BE8708E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2B4ED8F-B2D8-6B45-A569-300A670F5A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633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1953329" cy="22322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</a:t>
            </a:r>
            <a:br>
              <a:rPr lang="ru-RU" dirty="0"/>
            </a:br>
            <a:r>
              <a:rPr lang="ru-RU" dirty="0"/>
              <a:t>ДЛЯ ПОСТРОЕНИЯ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25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968450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6" name="Рисунок 21"/>
          <p:cNvSpPr>
            <a:spLocks noGrp="1"/>
          </p:cNvSpPr>
          <p:nvPr>
            <p:ph type="pic" sz="quarter" idx="33"/>
          </p:nvPr>
        </p:nvSpPr>
        <p:spPr>
          <a:xfrm flipH="1">
            <a:off x="6299858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7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10631266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8" name="Рисунок 21"/>
          <p:cNvSpPr>
            <a:spLocks noGrp="1"/>
          </p:cNvSpPr>
          <p:nvPr>
            <p:ph type="pic" sz="quarter" idx="35"/>
          </p:nvPr>
        </p:nvSpPr>
        <p:spPr>
          <a:xfrm flipH="1">
            <a:off x="14962674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9" name="Рисунок 21"/>
          <p:cNvSpPr>
            <a:spLocks noGrp="1"/>
          </p:cNvSpPr>
          <p:nvPr>
            <p:ph type="pic" sz="quarter" idx="36"/>
          </p:nvPr>
        </p:nvSpPr>
        <p:spPr>
          <a:xfrm flipH="1">
            <a:off x="19294082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3210922-F239-6D46-88FC-0D0955E1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5645A53E-1A05-9942-B30F-9E0D967C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AED6A8A-CC0E-2A46-8420-776713AED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9ECF35-4003-4342-906D-7D56C2F006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B966230-F03F-1E4E-9644-0C3FA3D20A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5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8280062" y="0"/>
            <a:ext cx="6107111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4761641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476164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14761641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F0110BBE-69A1-5F42-87AE-2A59C03E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2575E12E-523F-5B40-9264-6E66509D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6BBF69-4255-4745-AF97-F2DCDE2A5A5C}"/>
              </a:ext>
            </a:extLst>
          </p:cNvPr>
          <p:cNvSpPr txBox="1"/>
          <p:nvPr userDrawn="1"/>
        </p:nvSpPr>
        <p:spPr>
          <a:xfrm>
            <a:off x="17097555" y="246715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3022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2196763" y="0"/>
            <a:ext cx="12190412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EE1B71-5C42-3D46-A08C-63A15F8B0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4761641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A6EF65B1-512D-B142-BDED-B9C9D0FFA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476164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C0839B15-5196-E34B-ADB1-F5A718D88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14761641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27068359-4590-284A-86FA-8C99B8DC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151D788A-E1D2-A649-963F-283066BD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454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0" y="9091613"/>
            <a:ext cx="24387175" cy="46259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3816424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0228313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022831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95C697D-9DAA-D34B-A9E9-71529941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FB0FC8B-0132-7145-8E7D-694EECDC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1C47BD-2889-094C-A347-74075E62E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327888-A8E5-DC47-8867-2D46004A11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FC9496-9DC6-5342-B1D1-18CE10BCFC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93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0" y="9091613"/>
            <a:ext cx="24387175" cy="46259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6763" y="3618433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3618433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0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2682330"/>
            <a:ext cx="7344817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84D00C8E-0AB1-E24D-8EDD-7BBF22F1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63096273-3466-A248-9F0A-300CA52B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89C36EB-4855-8248-80EC-543FBF968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E7E4EBF-EDD6-224A-A9FB-9C33C0AD21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26C8B7D-9799-0348-9FF1-96A9C92942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97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63598BC9-5BA6-F04E-AC85-81D102B175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9238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ACA1C4-C929-2E48-AFC5-D2D3536CCB45}"/>
              </a:ext>
            </a:extLst>
          </p:cNvPr>
          <p:cNvSpPr/>
          <p:nvPr userDrawn="1"/>
        </p:nvSpPr>
        <p:spPr>
          <a:xfrm>
            <a:off x="0" y="0"/>
            <a:ext cx="24387175" cy="8803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6D37957-7995-8748-9F3F-D31F5C68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986586"/>
            <a:ext cx="16345221" cy="15841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12000" b="1" i="0" kern="1200" spc="0" baseline="0" dirty="0">
                <a:solidFill>
                  <a:schemeClr val="bg2"/>
                </a:solidFill>
                <a:latin typeface="DIN Pro" panose="020B0504020101010102" pitchFamily="34" charset="0"/>
                <a:ea typeface="Verdana" charset="0"/>
                <a:cs typeface="DIN Pro" panose="020B0504020101010102" pitchFamily="34" charset="0"/>
              </a:defRPr>
            </a:lvl1pPr>
          </a:lstStyle>
          <a:p>
            <a:r>
              <a:rPr lang="ru-RU" dirty="0"/>
              <a:t>УМНЫЙ ГОРОД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34A8F60E-FC38-C348-8D50-95F95EB961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69046" y="6570763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66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ЭКОЛОГИЧЕСКАЯ БЕЗОПАСНОСТЬ</a:t>
            </a:r>
            <a:endParaRPr lang="en-US" dirty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85D29FE3-595F-514F-8E31-FA7376AF19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9046" y="820976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bg2">
                    <a:alpha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НАЗВАНИЕ КОНФЕРЕНЦИИ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51570351-A1A9-1446-8F40-FC16C1B86C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9046" y="9542562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Лёля Жвирблис,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5A9412ED-5A95-C042-BB31-297481852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9046" y="10171162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куратор проекта «Умный город»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8348EFD-562D-E448-87FF-E79DFB070B77}"/>
              </a:ext>
            </a:extLst>
          </p:cNvPr>
          <p:cNvCxnSpPr>
            <a:cxnSpLocks/>
          </p:cNvCxnSpPr>
          <p:nvPr userDrawn="1"/>
        </p:nvCxnSpPr>
        <p:spPr>
          <a:xfrm>
            <a:off x="1969046" y="11611322"/>
            <a:ext cx="2131377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C160A1A6-74B4-564C-A15D-5FC7671F77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6443" y="11817609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Онлайн-заседание комитета по экологии и охране окружающей среды Ассоциации менеджеров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6E50203-92EA-BF47-8082-98A9BCBA2E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50571" y="11817609"/>
            <a:ext cx="2220293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28 сентября 2020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124A3CC-D9CD-594A-BA56-C4F140763C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02864" y="614690"/>
            <a:ext cx="11277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0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1329491" y="0"/>
            <a:ext cx="6107112" cy="43688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21"/>
          <p:cNvSpPr>
            <a:spLocks noGrp="1"/>
          </p:cNvSpPr>
          <p:nvPr>
            <p:ph type="pic" sz="quarter" idx="33"/>
          </p:nvPr>
        </p:nvSpPr>
        <p:spPr>
          <a:xfrm flipH="1">
            <a:off x="11329492" y="4749800"/>
            <a:ext cx="6107112" cy="41656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11329492" y="9296400"/>
            <a:ext cx="6107112" cy="4437906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18304842" y="666106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6552133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655213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18304842" y="5022589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18304842" y="9640404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F66AA6B5-6586-3F4D-AD1E-56B9B1EE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01440763-1B85-3642-9B42-7546E5EF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A38582-B0C5-1E44-967A-70998EB55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 flipH="1">
            <a:off x="0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383D937-2550-0D4A-A6D8-669DEBCC01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6771" y="137194"/>
            <a:ext cx="2518338" cy="13488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0917E17-F9C6-5548-AB57-6716BEB11F8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80419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79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-1" y="0"/>
            <a:ext cx="10897443" cy="66802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12214150" y="2072608"/>
            <a:ext cx="10780638" cy="4607592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6" name="Рисунок 21"/>
          <p:cNvSpPr>
            <a:spLocks noGrp="1"/>
          </p:cNvSpPr>
          <p:nvPr>
            <p:ph type="pic" sz="quarter" idx="36"/>
          </p:nvPr>
        </p:nvSpPr>
        <p:spPr>
          <a:xfrm>
            <a:off x="-1" y="7002810"/>
            <a:ext cx="10897443" cy="670002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12214150" y="7617075"/>
            <a:ext cx="10780638" cy="5520826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1464443" y="4554537"/>
            <a:ext cx="8712920" cy="176698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1464443" y="11539314"/>
            <a:ext cx="8712920" cy="176698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xmlns="" id="{A2305843-0202-7D4C-91E9-C69D8E6D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1446" y="129158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7EC0E183-0B4F-F24E-B7B1-34713F5303C5}"/>
              </a:ext>
            </a:extLst>
          </p:cNvPr>
          <p:cNvSpPr txBox="1">
            <a:spLocks/>
          </p:cNvSpPr>
          <p:nvPr userDrawn="1"/>
        </p:nvSpPr>
        <p:spPr>
          <a:xfrm>
            <a:off x="17944341" y="12915850"/>
            <a:ext cx="5188024" cy="7200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2438522" rtl="0" eaLnBrk="1" latinLnBrk="0" hangingPunct="1">
              <a:defRPr sz="2400" b="0" i="0" kern="1200">
                <a:solidFill>
                  <a:schemeClr val="accent1"/>
                </a:solidFill>
                <a:latin typeface="Cera Pro Medium" pitchFamily="2" charset="0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8EEC64-CE99-7645-8EF5-00E4AD17C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B6D09B-6628-3B4C-97F1-B081F52EE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3CF12A9-26E3-2146-8082-9200F81A01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71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2184475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4" name="Рисунок 21"/>
          <p:cNvSpPr>
            <a:spLocks noGrp="1"/>
          </p:cNvSpPr>
          <p:nvPr>
            <p:ph type="pic" sz="quarter" idx="46"/>
          </p:nvPr>
        </p:nvSpPr>
        <p:spPr>
          <a:xfrm flipH="1">
            <a:off x="6229556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5" name="Рисунок 21"/>
          <p:cNvSpPr>
            <a:spLocks noGrp="1"/>
          </p:cNvSpPr>
          <p:nvPr>
            <p:ph type="pic" sz="quarter" idx="47"/>
          </p:nvPr>
        </p:nvSpPr>
        <p:spPr>
          <a:xfrm flipH="1">
            <a:off x="10274637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6" name="Рисунок 21"/>
          <p:cNvSpPr>
            <a:spLocks noGrp="1"/>
          </p:cNvSpPr>
          <p:nvPr>
            <p:ph type="pic" sz="quarter" idx="48"/>
          </p:nvPr>
        </p:nvSpPr>
        <p:spPr>
          <a:xfrm flipH="1">
            <a:off x="14319717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7" name="Рисунок 21"/>
          <p:cNvSpPr>
            <a:spLocks noGrp="1"/>
          </p:cNvSpPr>
          <p:nvPr>
            <p:ph type="pic" sz="quarter" idx="49"/>
          </p:nvPr>
        </p:nvSpPr>
        <p:spPr>
          <a:xfrm flipH="1">
            <a:off x="18890335" y="4129191"/>
            <a:ext cx="3888428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0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145017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2361454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8658992"/>
            <a:ext cx="21026338" cy="3312369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1" name="Текст 3"/>
          <p:cNvSpPr>
            <a:spLocks noGrp="1"/>
          </p:cNvSpPr>
          <p:nvPr>
            <p:ph type="body" sz="quarter" idx="42" hasCustomPrompt="1"/>
          </p:nvPr>
        </p:nvSpPr>
        <p:spPr>
          <a:xfrm>
            <a:off x="6406917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43" hasCustomPrompt="1"/>
          </p:nvPr>
        </p:nvSpPr>
        <p:spPr>
          <a:xfrm>
            <a:off x="10452380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44" hasCustomPrompt="1"/>
          </p:nvPr>
        </p:nvSpPr>
        <p:spPr>
          <a:xfrm>
            <a:off x="14497843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4" name="Текст 3"/>
          <p:cNvSpPr>
            <a:spLocks noGrp="1"/>
          </p:cNvSpPr>
          <p:nvPr>
            <p:ph type="body" sz="quarter" idx="45" hasCustomPrompt="1"/>
          </p:nvPr>
        </p:nvSpPr>
        <p:spPr>
          <a:xfrm>
            <a:off x="19106355" y="6887484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0DE51304-8CF6-0244-A3C1-67AD6137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1B07DA56-5E57-F248-8AE2-0D4CC20B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166176-9B5F-F342-BD73-BC293C3A8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1A58F60-3575-3749-83CD-34D5E3A601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BEEAA3F-1510-3C45-A55E-3C40663EDE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963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4"/>
          </p:nvPr>
        </p:nvSpPr>
        <p:spPr>
          <a:xfrm>
            <a:off x="-210182" y="861"/>
            <a:ext cx="6301420" cy="13716727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82495" y="4580753"/>
            <a:ext cx="15212293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48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7782495" y="3258394"/>
            <a:ext cx="1521229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  <a:p>
            <a:pPr marL="0" lv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AB30050-E9C8-2443-9051-2C7243C6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83051C4-B9DB-B141-A41F-E578F9E6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F7392D-ADDE-0F48-B5BA-2798B272C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C450F9-F177-4E4C-8633-A483441E41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C69AC7-476F-D543-9543-5C94D5EE56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70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4"/>
          </p:nvPr>
        </p:nvSpPr>
        <p:spPr>
          <a:xfrm>
            <a:off x="18314267" y="18034"/>
            <a:ext cx="6082449" cy="13716727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1" y="4580753"/>
            <a:ext cx="14545616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1" y="3258394"/>
            <a:ext cx="14545616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60432D0-B3ED-794C-AA7E-32FC231D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9C7E5D3-66AC-6442-86DC-5915D1DA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29924A9-44C6-C841-A42C-81FECE5C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 flipH="1">
            <a:off x="0" y="-13826"/>
            <a:ext cx="8438420" cy="1511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D074CE-A6FA-F04B-B589-75DEF808D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6771" y="137194"/>
            <a:ext cx="2518338" cy="1348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F2DDF7-34A1-864F-ACC8-020550F4AE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80419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974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130631" cy="1371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032348" y="3690443"/>
            <a:ext cx="4320479" cy="856895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32348" y="954138"/>
            <a:ext cx="21962439" cy="20162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2B39AA-1B56-3B4E-B99E-E34A24A4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E5EA03-07B4-9249-90E8-C8DF1288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2737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618522" y="12403410"/>
            <a:ext cx="2376265" cy="883706"/>
          </a:xfrm>
          <a:prstGeom prst="rect">
            <a:avLst/>
          </a:prstGeom>
        </p:spPr>
        <p:txBody>
          <a:bodyPr/>
          <a:lstStyle>
            <a:lvl1pPr algn="r">
              <a:defRPr lang="ru-RU" sz="5400" b="0" i="0" kern="1200" baseline="0" smtClean="0">
                <a:solidFill>
                  <a:schemeClr val="tx2">
                    <a:lumMod val="10000"/>
                    <a:lumOff val="9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8BBD06A-759F-43F0-9FDD-30D8801384D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8256544" y="0"/>
            <a:ext cx="6130631" cy="1371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8962339" y="3402410"/>
            <a:ext cx="4320479" cy="856895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1" y="954138"/>
            <a:ext cx="15049672" cy="20162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7355245-F3BD-DF4C-842F-1C573DC7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5142151F-8F01-314E-9598-33ED96C4A6E5}"/>
              </a:ext>
            </a:extLst>
          </p:cNvPr>
          <p:cNvSpPr txBox="1">
            <a:spLocks/>
          </p:cNvSpPr>
          <p:nvPr userDrawn="1"/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2438522" rtl="0" eaLnBrk="1" latinLnBrk="0" hangingPunct="1">
              <a:defRPr sz="2400" b="0" i="0" kern="1200">
                <a:solidFill>
                  <a:schemeClr val="accent1"/>
                </a:solidFill>
                <a:latin typeface="Cera Pro Medium" pitchFamily="2" charset="0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50DC19-1C8B-8840-B7C7-2611461957E9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1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63598BC9-5BA6-F04E-AC85-81D102B175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xmlns="" id="{63598BC9-5BA6-F04E-AC85-81D102B17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ACA1C4-C929-2E48-AFC5-D2D3536CCB45}"/>
              </a:ext>
            </a:extLst>
          </p:cNvPr>
          <p:cNvSpPr/>
          <p:nvPr userDrawn="1"/>
        </p:nvSpPr>
        <p:spPr>
          <a:xfrm>
            <a:off x="0" y="0"/>
            <a:ext cx="24387175" cy="10027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8348EFD-562D-E448-87FF-E79DFB070B77}"/>
              </a:ext>
            </a:extLst>
          </p:cNvPr>
          <p:cNvCxnSpPr>
            <a:cxnSpLocks/>
          </p:cNvCxnSpPr>
          <p:nvPr userDrawn="1"/>
        </p:nvCxnSpPr>
        <p:spPr>
          <a:xfrm>
            <a:off x="1969046" y="11611322"/>
            <a:ext cx="2131377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C160A1A6-74B4-564C-A15D-5FC7671F77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6443" y="11817609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Онлайн-заседание комитета по экологии и охране окружающей среды Ассоциации менеджеров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6E50203-92EA-BF47-8082-98A9BCBA2E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50571" y="11817609"/>
            <a:ext cx="2220293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28 сентября 2020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124A3CC-D9CD-594A-BA56-C4F140763C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02864" y="614690"/>
            <a:ext cx="11277600" cy="1752600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C08A4757-9CBC-9040-86E6-2589750F26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220" y="4895604"/>
            <a:ext cx="17979743" cy="1752601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#</a:t>
            </a:r>
            <a:r>
              <a:rPr lang="ru-RU" dirty="0" err="1"/>
              <a:t>УмныйГород</a:t>
            </a:r>
            <a:endParaRPr lang="en-US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01A3196-AA76-CF41-B7CE-E51BF4ECE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9046" y="820976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bg2">
                    <a:alpha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НАЗВАНИЕ КОНФЕРЕНЦИИ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94DA73-35FD-2541-8C3C-EF69E07711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19" y="5290344"/>
            <a:ext cx="3600400" cy="3600400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DC8D14F7-161C-D640-8F31-E13459D4C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99220" y="6042297"/>
            <a:ext cx="17979743" cy="1752601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#</a:t>
            </a:r>
            <a:r>
              <a:rPr lang="ru-RU" dirty="0" err="1"/>
              <a:t>ГородаМеняютсяДляНас</a:t>
            </a:r>
            <a:endParaRPr lang="en-US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xmlns="" id="{6A07486F-83F4-C047-B670-1C43E89C2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99220" y="7837060"/>
            <a:ext cx="17979743" cy="89394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" dirty="0" err="1"/>
              <a:t>smart@gorodsreda.ru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0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-2" y="0"/>
            <a:ext cx="24387176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7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xmlns="" id="{9CAC38B1-2131-3240-9C32-617E46EABA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99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73CF705-B595-794E-84E6-E5B9DFAA6F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xmlns="" id="{F282C289-F9C4-2145-AA14-81E519F1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E6D33C86-3FEE-314B-9F14-845B4C1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99E3656-D244-604A-87ED-6B09A155D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12F4B9E-D8F2-6B42-88C9-58FDFE5E2E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E19731F-731B-8545-9D8B-6D6082DFD41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990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491" userDrawn="1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logo_minstr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2F85771C-6610-7642-8A34-904E36F09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FBD2A61-56E0-4640-B3EA-584D77BDC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7782C2E-B0C9-3F41-91E5-0EF892965F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866B1709-B1B4-C944-916F-CE1D4A7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74E74889-98AB-C84F-B61E-023E8D74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0A3DD7D-0C76-254F-B152-377C51B6E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031"/>
          <a:stretch/>
        </p:blipFill>
        <p:spPr>
          <a:xfrm>
            <a:off x="12841659" y="-13826"/>
            <a:ext cx="11545516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14111B5-4D7C-FF4D-A74B-353089C36E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CFD7E5-1AB1-4744-8C6B-0E27CBE395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836996" y="81638"/>
            <a:ext cx="1787863" cy="14053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FE517CE-309B-FC48-910C-5646CD22B1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logo_minstroy+nacpro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F43025CC-49F5-8C44-A6B6-9B23F2F33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39B42A-2AE2-4540-B621-D3C31408D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0CDE2374-C36F-CE41-83D1-C0C784995A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7342BC96-3FD7-7A47-813B-CF542FB7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17CBB9C-F793-AB42-85B4-53659434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EF8202-6D1B-7842-8B2E-1DBA3BC43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29A40DE-46D4-C643-8CC5-FF4925C2B1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DFDD347-96BD-6845-AEEE-5914FD105E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73507" y="3618434"/>
            <a:ext cx="10786378" cy="9725626"/>
          </a:xfrm>
          <a:prstGeom prst="rect">
            <a:avLst/>
          </a:prstGeom>
        </p:spPr>
        <p:txBody>
          <a:bodyPr numCol="2" spcCol="108000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8CFF375-2AE5-974F-9BCA-B2465E8C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E3F8A9C4-E9D7-184C-9950-E6F25B84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CB962A-27EA-6C42-BA4C-45C4105F6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01769F2-A3B8-EC48-A4F2-2D2C96E5A2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CE669B-0CE7-CD42-A587-8162859CDEE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95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6763" y="3402410"/>
            <a:ext cx="10785782" cy="3024336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3402410"/>
            <a:ext cx="9145017" cy="34563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2483077"/>
            <a:ext cx="91450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DCD2866C-9A7A-2B40-8523-F4F4BE70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FEDBDFE2-431F-D747-8BA8-4CAAFF54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88C9A7-8500-FC42-9228-78E616DB45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8980BB0-FAE8-C042-B820-5ACA6D0CF6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C5C856-672B-324B-9209-8FAC296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43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6489833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0513169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18C7B33-DD58-BB4B-AD69-25B02830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B27377C2-C2D2-BB48-AF28-11D79049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FBBB57-A185-D14A-AF37-5F36766B5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75E7C6F-6271-DE43-82DE-E3625590A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7033094-E677-F645-A46C-3DA909CDB4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5AF7FA-8E14-DB41-9396-C2B4DFBE9B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5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 userDrawn="1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E6032E2C-C6FD-A249-8FE5-E4FF1AA475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843669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31" imgW="7772400" imgH="10058400" progId="TCLayout.ActiveDocument.1">
                  <p:embed/>
                </p:oleObj>
              </mc:Choice>
              <mc:Fallback>
                <p:oleObj name="Слайд think-cell" r:id="rId31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59" r:id="rId2"/>
    <p:sldLayoutId id="2147485202" r:id="rId3"/>
    <p:sldLayoutId id="2147485220" r:id="rId4"/>
    <p:sldLayoutId id="2147485257" r:id="rId5"/>
    <p:sldLayoutId id="2147485258" r:id="rId6"/>
    <p:sldLayoutId id="2147485227" r:id="rId7"/>
    <p:sldLayoutId id="2147485230" r:id="rId8"/>
    <p:sldLayoutId id="2147485218" r:id="rId9"/>
    <p:sldLayoutId id="2147485248" r:id="rId10"/>
    <p:sldLayoutId id="2147485247" r:id="rId11"/>
    <p:sldLayoutId id="2147485226" r:id="rId12"/>
    <p:sldLayoutId id="2147485255" r:id="rId13"/>
    <p:sldLayoutId id="2147485256" r:id="rId14"/>
    <p:sldLayoutId id="2147485254" r:id="rId15"/>
    <p:sldLayoutId id="2147485221" r:id="rId16"/>
    <p:sldLayoutId id="2147485223" r:id="rId17"/>
    <p:sldLayoutId id="2147485224" r:id="rId18"/>
    <p:sldLayoutId id="2147485229" r:id="rId19"/>
    <p:sldLayoutId id="2147485237" r:id="rId20"/>
    <p:sldLayoutId id="2147485239" r:id="rId21"/>
    <p:sldLayoutId id="2147485235" r:id="rId22"/>
    <p:sldLayoutId id="2147485233" r:id="rId23"/>
    <p:sldLayoutId id="2147485242" r:id="rId24"/>
    <p:sldLayoutId id="2147485215" r:id="rId25"/>
    <p:sldLayoutId id="2147485249" r:id="rId26"/>
    <p:sldLayoutId id="2147485261" r:id="rId27"/>
  </p:sldLayoutIdLst>
  <p:hf hdr="0" dt="0"/>
  <p:txStyles>
    <p:titleStyle>
      <a:lvl1pPr algn="ctr" defTabSz="2438889" rtl="0" eaLnBrk="1" latinLnBrk="0" hangingPunct="1">
        <a:spcBef>
          <a:spcPct val="0"/>
        </a:spcBef>
        <a:buNone/>
        <a:defRPr sz="117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583" indent="-914583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2" kern="1200">
          <a:solidFill>
            <a:schemeClr val="tx1"/>
          </a:solidFill>
          <a:latin typeface="+mn-lt"/>
          <a:ea typeface="+mn-ea"/>
          <a:cs typeface="+mn-cs"/>
        </a:defRPr>
      </a:lvl1pPr>
      <a:lvl2pPr marL="1981596" indent="-762153" algn="l" defTabSz="2438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2" kern="1200">
          <a:solidFill>
            <a:schemeClr val="tx1"/>
          </a:solidFill>
          <a:latin typeface="+mn-lt"/>
          <a:ea typeface="+mn-ea"/>
          <a:cs typeface="+mn-cs"/>
        </a:defRPr>
      </a:lvl2pPr>
      <a:lvl3pPr marL="3048610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2" kern="1200">
          <a:solidFill>
            <a:schemeClr val="tx1"/>
          </a:solidFill>
          <a:latin typeface="+mn-lt"/>
          <a:ea typeface="+mn-ea"/>
          <a:cs typeface="+mn-cs"/>
        </a:defRPr>
      </a:lvl3pPr>
      <a:lvl4pPr marL="4268053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2" kern="1200">
          <a:solidFill>
            <a:schemeClr val="tx1"/>
          </a:solidFill>
          <a:latin typeface="+mn-lt"/>
          <a:ea typeface="+mn-ea"/>
          <a:cs typeface="+mn-cs"/>
        </a:defRPr>
      </a:lvl4pPr>
      <a:lvl5pPr marL="5487497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»"/>
        <a:defRPr sz="5302" kern="1200">
          <a:solidFill>
            <a:schemeClr val="tx1"/>
          </a:solidFill>
          <a:latin typeface="+mn-lt"/>
          <a:ea typeface="+mn-ea"/>
          <a:cs typeface="+mn-cs"/>
        </a:defRPr>
      </a:lvl5pPr>
      <a:lvl6pPr marL="6706942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6pPr>
      <a:lvl7pPr marL="7926386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7pPr>
      <a:lvl8pPr marL="9145827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8pPr>
      <a:lvl9pPr marL="10365272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444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889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8332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776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7220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6664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6107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5549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C:\Users\111\Desktop\Умные города\Преза\титу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387176" cy="137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456" y="734730"/>
            <a:ext cx="98899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0" b="1" dirty="0">
                <a:solidFill>
                  <a:schemeClr val="bg1"/>
                </a:solidFill>
              </a:rPr>
              <a:t>СИЛОВОЙ ЭКСТРИМ</a:t>
            </a:r>
          </a:p>
        </p:txBody>
      </p:sp>
    </p:spTree>
    <p:extLst>
      <p:ext uri="{BB962C8B-B14F-4D97-AF65-F5344CB8AC3E}">
        <p14:creationId xmlns:p14="http://schemas.microsoft.com/office/powerpoint/2010/main" val="10492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8074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220541" y="1674218"/>
            <a:ext cx="95923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rgbClr val="0070C0"/>
                </a:solidFill>
              </a:rPr>
              <a:t>Медицинское обслуживание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19" y="2826346"/>
            <a:ext cx="10873208" cy="917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841659" y="4787751"/>
            <a:ext cx="1080120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dirty="0"/>
          </a:p>
          <a:p>
            <a:pPr algn="ctr"/>
            <a:r>
              <a:rPr lang="ru-RU" sz="6600" b="1" dirty="0"/>
              <a:t>3 сентября 09.00-14.00</a:t>
            </a:r>
          </a:p>
          <a:p>
            <a:pPr algn="ctr"/>
            <a:r>
              <a:rPr lang="ru-RU" sz="5000" b="1" dirty="0"/>
              <a:t>Народный фитнес-парк </a:t>
            </a:r>
          </a:p>
          <a:p>
            <a:pPr algn="ctr"/>
            <a:r>
              <a:rPr lang="ru-RU" sz="5000" b="1" dirty="0"/>
              <a:t>ФОК «Юбилейный»</a:t>
            </a:r>
          </a:p>
          <a:p>
            <a:pPr algn="ctr"/>
            <a:endParaRPr lang="ru-RU" sz="5000" b="1" dirty="0"/>
          </a:p>
          <a:p>
            <a:r>
              <a:rPr lang="ru-RU" sz="6600" dirty="0"/>
              <a:t>-1 бригада скорой помощи</a:t>
            </a:r>
          </a:p>
          <a:p>
            <a:r>
              <a:rPr lang="ru-RU" sz="6600" dirty="0"/>
              <a:t>-2 врача ОВФД</a:t>
            </a:r>
          </a:p>
          <a:p>
            <a:pPr algn="ctr"/>
            <a:r>
              <a:rPr lang="ru-RU" sz="6600" dirty="0"/>
              <a:t> </a:t>
            </a:r>
            <a:endParaRPr lang="ru-RU" sz="5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E141DC9-0F0F-76DC-9137-CC974873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632995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9" y="632995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0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ТРАНСПОРТНОЕ ОБСЛУЖИВАНИЕ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31" y="2614332"/>
            <a:ext cx="4464496" cy="1083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33245" y="2665410"/>
            <a:ext cx="1335556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b="1" dirty="0"/>
              <a:t>2 автобуса. </a:t>
            </a:r>
            <a:r>
              <a:rPr lang="ru-RU" sz="3700" dirty="0"/>
              <a:t>Встреча участников от железнодорожного вокзала </a:t>
            </a:r>
            <a:r>
              <a:rPr lang="ru-RU" sz="3700" dirty="0" err="1"/>
              <a:t>г.Саратова</a:t>
            </a:r>
            <a:r>
              <a:rPr lang="ru-RU" sz="3700" dirty="0"/>
              <a:t> и аэропорта </a:t>
            </a:r>
            <a:r>
              <a:rPr lang="ru-RU" sz="3700" dirty="0" err="1"/>
              <a:t>им.Гагарина</a:t>
            </a:r>
            <a:r>
              <a:rPr lang="ru-RU" sz="3700" dirty="0"/>
              <a:t> Ю.А.  к месту проживания гостиница «Словакия» улица Лермонтова, 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9451" y="5122408"/>
            <a:ext cx="1575753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b="1" dirty="0"/>
              <a:t>Транспорт не требуется. </a:t>
            </a:r>
            <a:r>
              <a:rPr lang="ru-RU" sz="3700" dirty="0"/>
              <a:t>Пешая доступность.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3245" y="6938290"/>
            <a:ext cx="133555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b="1" dirty="0"/>
              <a:t>1 автобус. </a:t>
            </a:r>
            <a:r>
              <a:rPr lang="ru-RU" sz="3700" dirty="0"/>
              <a:t>Доставка участников от места проживания Гостиница «Словакия» улица Лермонтова, 30 до места соревнований  улица Братьев Никитиных, 10/1 Народный фитнес-парк на территории ФОК «Юбилейный» и обратно</a:t>
            </a:r>
          </a:p>
          <a:p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99451" y="9246614"/>
            <a:ext cx="1508547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b="1" dirty="0"/>
              <a:t>1 автобус. </a:t>
            </a:r>
            <a:r>
              <a:rPr lang="ru-RU" sz="3700" dirty="0"/>
              <a:t>Доставка участников от места проживания Гостиница «Словакия» Лермонтова, 30  до места торжественного закрытия соревнований и обратно.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3244" y="11237199"/>
            <a:ext cx="1306925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b="1" dirty="0"/>
              <a:t>2 автобуса  </a:t>
            </a:r>
            <a:r>
              <a:rPr lang="ru-RU" sz="3500" dirty="0"/>
              <a:t>Доставка участников от места проживания Гостиница «Словакия» Лермонтова, 30  до железнодорожного вокзала </a:t>
            </a:r>
            <a:r>
              <a:rPr lang="ru-RU" sz="3500" dirty="0" err="1"/>
              <a:t>г.Саратова</a:t>
            </a:r>
            <a:r>
              <a:rPr lang="ru-RU" sz="3500" dirty="0"/>
              <a:t> и аэропорта </a:t>
            </a:r>
            <a:r>
              <a:rPr lang="ru-RU" sz="3500" dirty="0" err="1"/>
              <a:t>им.Гагарина</a:t>
            </a:r>
            <a:r>
              <a:rPr lang="ru-RU" sz="3500" dirty="0"/>
              <a:t> Ю.А</a:t>
            </a:r>
            <a:r>
              <a:rPr lang="ru-RU" sz="3500" b="1" dirty="0"/>
              <a:t>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C8413CC-5DC3-11A3-FBA2-90C59549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024" y="44731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" y="600512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0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2" y="1834413"/>
            <a:ext cx="1972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ОТВЕТСТВЕННЫЕ ПО НАПРАВЛЕНИЯМ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19559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4997595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6910093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8805552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6563" y="4997595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Проживание </a:t>
            </a:r>
          </a:p>
          <a:p>
            <a:pPr algn="ctr"/>
            <a:r>
              <a:rPr lang="ru-RU" b="1" dirty="0">
                <a:solidFill>
                  <a:schemeClr val="bg2"/>
                </a:solidFill>
              </a:rPr>
              <a:t>и питание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6563" y="918214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Транспорт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83647" y="6978906"/>
            <a:ext cx="12457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Новиков Владимир Евгеньевич-8  (927) 124 55 13</a:t>
            </a:r>
          </a:p>
          <a:p>
            <a:r>
              <a:rPr lang="ru-RU" sz="4400" b="1" dirty="0"/>
              <a:t>Захаров Николай Иванович-8 (937) 146 47 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91863" y="9135975"/>
            <a:ext cx="12986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Новиков Владимир Евгеньевич-8  (927) 124 55 13</a:t>
            </a:r>
          </a:p>
          <a:p>
            <a:r>
              <a:rPr lang="ru-RU" sz="4400" b="1" dirty="0"/>
              <a:t>Захаров Николай Иванович-8 (937) 146 47 93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584371" y="10529543"/>
            <a:ext cx="16009816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581832" y="6766077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105355" y="4997595"/>
            <a:ext cx="13393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Новиков Владимир Евгеньевич-8  (927) 124 55 13</a:t>
            </a:r>
          </a:p>
          <a:p>
            <a:r>
              <a:rPr lang="ru-RU" sz="4400" b="1" dirty="0"/>
              <a:t>Захаров Николай Иванович-8 (937) 146 47 93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6114" y="728668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Встреча команд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BED08CB5-D600-DDCE-18C2-F148E98F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5" y="45661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5" y="826301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7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546" y="9514823"/>
            <a:ext cx="9169252" cy="190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8074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2387" y="2733932"/>
            <a:ext cx="914501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0070C0"/>
                </a:solidFill>
              </a:rPr>
              <a:t>ПРОГРАММА</a:t>
            </a:r>
          </a:p>
          <a:p>
            <a:pPr algn="ctr"/>
            <a:r>
              <a:rPr lang="ru-RU" sz="8000" b="1" dirty="0">
                <a:solidFill>
                  <a:srgbClr val="0070C0"/>
                </a:solidFill>
              </a:rPr>
              <a:t>соревнований по</a:t>
            </a:r>
          </a:p>
          <a:p>
            <a:pPr algn="ctr"/>
            <a:r>
              <a:rPr lang="ru-RU" sz="8000" b="1" dirty="0">
                <a:solidFill>
                  <a:srgbClr val="0070C0"/>
                </a:solidFill>
              </a:rPr>
              <a:t>силовому экстриму в рамках проведения</a:t>
            </a:r>
          </a:p>
          <a:p>
            <a:pPr algn="ctr"/>
            <a:r>
              <a:rPr lang="en-US" sz="8000" b="1" dirty="0">
                <a:solidFill>
                  <a:srgbClr val="0070C0"/>
                </a:solidFill>
              </a:rPr>
              <a:t>I </a:t>
            </a:r>
            <a:r>
              <a:rPr lang="ru-RU" sz="8000" b="1" dirty="0">
                <a:solidFill>
                  <a:srgbClr val="0070C0"/>
                </a:solidFill>
              </a:rPr>
              <a:t>Всероссийских</a:t>
            </a:r>
          </a:p>
          <a:p>
            <a:pPr algn="ctr"/>
            <a:r>
              <a:rPr lang="ru-RU" sz="8000" b="1" dirty="0">
                <a:solidFill>
                  <a:srgbClr val="0070C0"/>
                </a:solidFill>
              </a:rPr>
              <a:t>игр «Умный Город.</a:t>
            </a:r>
          </a:p>
          <a:p>
            <a:pPr algn="ctr"/>
            <a:r>
              <a:rPr lang="ru-RU" sz="8000" b="1" dirty="0">
                <a:solidFill>
                  <a:srgbClr val="0070C0"/>
                </a:solidFill>
              </a:rPr>
              <a:t>Живи спортом»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13011" y="1098155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СРОКИ ПРОВЕДЕНИЯ</a:t>
            </a:r>
          </a:p>
          <a:p>
            <a:r>
              <a:rPr lang="ru-RU" sz="4400" b="1" dirty="0"/>
              <a:t> 3.09.2022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78194" y="3030744"/>
            <a:ext cx="7967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01 сентября - </a:t>
            </a:r>
            <a:r>
              <a:rPr lang="ru-RU" sz="4000" dirty="0"/>
              <a:t>день приезда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91190" y="5334035"/>
            <a:ext cx="9768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03 сентября </a:t>
            </a:r>
            <a:r>
              <a:rPr lang="ru-RU" sz="4000" dirty="0"/>
              <a:t>–  комиссия по допуску с 09:00 до 10:00 ч. (ФОК «Юбилейный»)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89653" y="7635510"/>
            <a:ext cx="1115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03 сентября </a:t>
            </a:r>
            <a:r>
              <a:rPr lang="ru-RU" dirty="0"/>
              <a:t>–</a:t>
            </a:r>
            <a:r>
              <a:rPr lang="ru-RU" sz="4000" dirty="0"/>
              <a:t>соревнования с 10:00 до 14:00 ч. (ФОК «Юбилейный»)</a:t>
            </a:r>
          </a:p>
          <a:p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51" y="666106"/>
            <a:ext cx="1627222" cy="105118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30007" y="9488510"/>
            <a:ext cx="10569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05 сентября </a:t>
            </a:r>
            <a:r>
              <a:rPr lang="ru-RU" dirty="0"/>
              <a:t>–</a:t>
            </a:r>
            <a:r>
              <a:rPr lang="ru-RU" sz="4000" dirty="0"/>
              <a:t>день отъезда</a:t>
            </a:r>
          </a:p>
          <a:p>
            <a:endParaRPr lang="ru-RU" sz="40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2F599C8-746A-8E84-A217-FFC1A0B5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986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17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12505" y="1820171"/>
            <a:ext cx="1224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проведения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9091" y="3382383"/>
            <a:ext cx="858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ул. Братьев Никитиных 10/1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15" y="4730327"/>
            <a:ext cx="19154128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046D8F5-9D88-F138-1BD3-9706D487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834" y="608195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" y="812059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4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16923" y="1508558"/>
            <a:ext cx="1224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проживания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9038" y="2747766"/>
            <a:ext cx="911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b="1" dirty="0"/>
              <a:t>Гостиница «Словакия»</a:t>
            </a:r>
          </a:p>
          <a:p>
            <a:pPr algn="ctr" defTabSz="2438889">
              <a:defRPr/>
            </a:pPr>
            <a:r>
              <a:rPr lang="ru-RU" b="1" dirty="0"/>
              <a:t>(ул. Лермонтова,30)</a:t>
            </a:r>
            <a:endParaRPr lang="en-US" b="1" dirty="0">
              <a:ea typeface="Verdana" charset="0"/>
              <a:cs typeface="Verdana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7" y="4698554"/>
            <a:ext cx="10712388" cy="8568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683" y="4698554"/>
            <a:ext cx="11017224" cy="856895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62B108A-B01A-84EE-863A-B46A4161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450084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7" y="738114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7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66513" y="1486896"/>
            <a:ext cx="9001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питания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5075" y="2966528"/>
            <a:ext cx="911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b="1" dirty="0"/>
              <a:t>Гостиница «Словакия»</a:t>
            </a:r>
          </a:p>
          <a:p>
            <a:pPr algn="ctr" defTabSz="2438889">
              <a:defRPr/>
            </a:pPr>
            <a:r>
              <a:rPr lang="ru-RU" b="1" dirty="0"/>
              <a:t>(ул. Лермонтова,30)</a:t>
            </a:r>
            <a:endParaRPr lang="en-US" b="1" dirty="0">
              <a:ea typeface="Verdana" charset="0"/>
              <a:cs typeface="Verdana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95" y="5302028"/>
            <a:ext cx="13753528" cy="774945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5AFEFC5-0218-35F7-C9AF-EEA6E773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834" y="526864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5" y="94573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8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247" y="6582088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УЧАСТНИКИ КОМАНДЫ САРАТОВСКОЙ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8691" y="4330240"/>
            <a:ext cx="120973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Региональная лига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5400" b="1" dirty="0">
                <a:solidFill>
                  <a:schemeClr val="accent2"/>
                </a:solidFill>
              </a:rPr>
              <a:t>Гавриленко Евгений Андреевич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5400" b="1" dirty="0">
                <a:solidFill>
                  <a:schemeClr val="accent2"/>
                </a:solidFill>
              </a:rPr>
              <a:t>Алёнин Павел Николаевич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5400" b="1" dirty="0" err="1">
                <a:solidFill>
                  <a:schemeClr val="accent2"/>
                </a:solidFill>
              </a:rPr>
              <a:t>Карачаушев</a:t>
            </a:r>
            <a:r>
              <a:rPr lang="ru-RU" sz="5400" b="1" dirty="0">
                <a:solidFill>
                  <a:schemeClr val="accent2"/>
                </a:solidFill>
              </a:rPr>
              <a:t> Георгий </a:t>
            </a:r>
            <a:r>
              <a:rPr lang="ru-RU" sz="5400" b="1" dirty="0" err="1">
                <a:solidFill>
                  <a:schemeClr val="accent2"/>
                </a:solidFill>
              </a:rPr>
              <a:t>Аристотельевич</a:t>
            </a:r>
            <a:endParaRPr lang="ru-RU" sz="5400" b="1" dirty="0">
              <a:solidFill>
                <a:schemeClr val="accent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ru-RU" sz="5400" b="1" dirty="0">
              <a:solidFill>
                <a:schemeClr val="accent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8691" y="9326258"/>
            <a:ext cx="1626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58F"/>
                </a:solidFill>
              </a:rPr>
              <a:t>Максюта Вячеслав Анатольевич- </a:t>
            </a:r>
            <a:r>
              <a:rPr lang="ru-RU" b="1" dirty="0"/>
              <a:t>тренер сборной команды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683CEDA-FC6F-AC7B-40F6-E2BDCE9F9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834" y="489353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3" y="826301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СУДЬИ – 20 человек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0122" y="10747226"/>
            <a:ext cx="9334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ГЛАВНЫЙ СУДЬЯ</a:t>
            </a:r>
          </a:p>
          <a:p>
            <a:pPr algn="ctr"/>
            <a:r>
              <a:rPr lang="ru-RU" b="1" dirty="0"/>
              <a:t>Максюта Вячеслав Анатольевич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68229" y="10899250"/>
            <a:ext cx="9334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ГЛАВНЫЙ СЕКРЕТАРЬ</a:t>
            </a:r>
            <a:endParaRPr lang="en-US" b="1" dirty="0"/>
          </a:p>
          <a:p>
            <a:pPr algn="ctr"/>
            <a:r>
              <a:rPr lang="ru-RU" b="1" dirty="0" err="1"/>
              <a:t>Ходикова</a:t>
            </a:r>
            <a:r>
              <a:rPr lang="ru-RU" b="1" dirty="0"/>
              <a:t> Елена Викторовна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80" y="3114324"/>
            <a:ext cx="8785123" cy="702809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0371CFE-82D6-B378-2441-47DE0457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654" y="44731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7" y="776295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4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04724" y="2213744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НАГРАЖДЕНИЕ – 3 кубка, 12 дипломов, 12 медалей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605" y="3186060"/>
            <a:ext cx="19726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Победители в личном зачете награждаются медалями и дипломами Министерства спорта РФ.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6363" y="9163050"/>
            <a:ext cx="19726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Команды-победители в командном зачете соревнований награждаются Кубками и дипломами Министерства спорта Российской Федерации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144" y="4778092"/>
            <a:ext cx="1137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9 медалей / 9 личных дипломов</a:t>
            </a:r>
          </a:p>
        </p:txBody>
      </p:sp>
      <p:pic>
        <p:nvPicPr>
          <p:cNvPr id="18" name="Picture 3" descr="C:\Users\111\Desktop\Умные города\Преза\куб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50" y="10695979"/>
            <a:ext cx="3021609" cy="3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111\Desktop\Умные города\Преза\дипл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326" y="6157689"/>
            <a:ext cx="2142811" cy="30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111\Desktop\Умные города\Преза\дипл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731" y="10829614"/>
            <a:ext cx="1963833" cy="27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00899" y="11539314"/>
            <a:ext cx="370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3 кубка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865995" y="11452685"/>
            <a:ext cx="370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3 диплома </a:t>
            </a:r>
          </a:p>
        </p:txBody>
      </p:sp>
      <p:pic>
        <p:nvPicPr>
          <p:cNvPr id="199687" name="Picture 7" descr="C:\Users\111\Desktop\Умные города\Преза\медал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13" y="6157689"/>
            <a:ext cx="4025659" cy="22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AF00AA11-64C7-3C34-FA2D-738B9010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757" y="427461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2" y="93676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4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1" y="2203078"/>
            <a:ext cx="197260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ВОЛОНТЕРЫ</a:t>
            </a:r>
          </a:p>
          <a:p>
            <a:endParaRPr lang="ru-RU" b="1" dirty="0">
              <a:solidFill>
                <a:srgbClr val="00B0F0"/>
              </a:solidFill>
            </a:endParaRPr>
          </a:p>
          <a:p>
            <a:r>
              <a:rPr lang="ru-RU" sz="4400" b="1" dirty="0">
                <a:solidFill>
                  <a:srgbClr val="00B0F0"/>
                </a:solidFill>
              </a:rPr>
              <a:t>(СПОРОВОЖДЕНИЕ УЧАСТНИКОВ, ОРГАНИЗАЦИЯ РАБОТЫ С КОМАНДАМИ, ПОМОЩЬ И КОНСУЛЬТАЦИЯ УЧАСТНИКОВ)</a:t>
            </a:r>
          </a:p>
        </p:txBody>
      </p:sp>
      <p:pic>
        <p:nvPicPr>
          <p:cNvPr id="2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61" y="5328764"/>
            <a:ext cx="8293629" cy="27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901776" y="5757917"/>
            <a:ext cx="68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Народный фитнес-парк </a:t>
            </a:r>
          </a:p>
          <a:p>
            <a:pPr algn="ctr"/>
            <a:r>
              <a:rPr lang="ru-RU" b="1" dirty="0">
                <a:solidFill>
                  <a:schemeClr val="bg2"/>
                </a:solidFill>
              </a:rPr>
              <a:t>ФОК «Юбилейный»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42260" y="5757917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 сентября </a:t>
            </a:r>
          </a:p>
          <a:p>
            <a:r>
              <a:rPr lang="ru-RU" b="1" dirty="0"/>
              <a:t>с 09:00 до 14:00 </a:t>
            </a:r>
          </a:p>
          <a:p>
            <a:r>
              <a:rPr lang="ru-RU" b="1" dirty="0"/>
              <a:t>(10 человек)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494043" y="8442970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494042" y="5328764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50006EC5-9895-1981-80D0-BDB0CD31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654" y="467606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0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63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Пользовательские 1">
      <a:dk1>
        <a:srgbClr val="000000"/>
      </a:dk1>
      <a:lt1>
        <a:srgbClr val="FFFFFF"/>
      </a:lt1>
      <a:dk2>
        <a:srgbClr val="20272B"/>
      </a:dk2>
      <a:lt2>
        <a:srgbClr val="FFFFFF"/>
      </a:lt2>
      <a:accent1>
        <a:srgbClr val="43505B"/>
      </a:accent1>
      <a:accent2>
        <a:srgbClr val="00758F"/>
      </a:accent2>
      <a:accent3>
        <a:srgbClr val="006EFF"/>
      </a:accent3>
      <a:accent4>
        <a:srgbClr val="E62C26"/>
      </a:accent4>
      <a:accent5>
        <a:srgbClr val="FFDF00"/>
      </a:accent5>
      <a:accent6>
        <a:srgbClr val="00C800"/>
      </a:accent6>
      <a:hlink>
        <a:srgbClr val="A0A0A0"/>
      </a:hlink>
      <a:folHlink>
        <a:srgbClr val="85DFD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76426</TotalTime>
  <Words>404</Words>
  <Application>Microsoft Office PowerPoint</Application>
  <PresentationFormat>Произвольный</PresentationFormat>
  <Paragraphs>72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DIN Pro</vt:lpstr>
      <vt:lpstr>Cera Pro</vt:lpstr>
      <vt:lpstr>DINPro Medium</vt:lpstr>
      <vt:lpstr>Cera Pro Medium</vt:lpstr>
      <vt:lpstr>Verdana</vt:lpstr>
      <vt:lpstr>DINPro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</dc:creator>
  <cp:lastModifiedBy>1</cp:lastModifiedBy>
  <cp:revision>3290</cp:revision>
  <dcterms:created xsi:type="dcterms:W3CDTF">2015-06-18T17:56:23Z</dcterms:created>
  <dcterms:modified xsi:type="dcterms:W3CDTF">2022-08-03T05:54:28Z</dcterms:modified>
</cp:coreProperties>
</file>